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4"/>
  </p:notesMasterIdLst>
  <p:sldIdLst>
    <p:sldId id="271" r:id="rId2"/>
    <p:sldId id="272" r:id="rId3"/>
    <p:sldId id="307" r:id="rId4"/>
    <p:sldId id="308" r:id="rId5"/>
    <p:sldId id="309" r:id="rId6"/>
    <p:sldId id="312" r:id="rId7"/>
    <p:sldId id="313" r:id="rId8"/>
    <p:sldId id="314" r:id="rId9"/>
    <p:sldId id="315" r:id="rId10"/>
    <p:sldId id="310" r:id="rId11"/>
    <p:sldId id="311" r:id="rId12"/>
    <p:sldId id="31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3366"/>
    <a:srgbClr val="006699"/>
    <a:srgbClr val="FFCC99"/>
    <a:srgbClr val="66FF33"/>
    <a:srgbClr val="FFFF00"/>
    <a:srgbClr val="FF66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/>
  </p:normalViewPr>
  <p:slideViewPr>
    <p:cSldViewPr>
      <p:cViewPr>
        <p:scale>
          <a:sx n="66" d="100"/>
          <a:sy n="66" d="100"/>
        </p:scale>
        <p:origin x="-1422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9148C3-D219-4D51-BE91-51C95A0446B3}" type="datetimeFigureOut">
              <a:rPr lang="ru-RU"/>
              <a:pPr>
                <a:defRPr/>
              </a:pPr>
              <a:t>25.06.2017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14D6216-F7D7-4AEA-9622-3C1A90077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BA91E-903D-43B9-9F26-2DB74E754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EBCB-52DB-4A8A-A91D-131943878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5B5BE-2F65-4346-9D3C-3A980E218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8D58-822B-4E63-8D04-65C8D07F4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09969-9D8E-4B35-9369-8C89ECB1F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D42F9-DE9C-42A1-915A-568A15E93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851F-24D1-4187-BDA3-6A329EDAF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85741-BCBA-4CBC-91ED-864DA83C3A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CE4A-EB5B-4537-A336-2D694E6A5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6F025-1663-4169-9324-F34C74023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08E32-432C-4211-8780-9EE408AB9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EDF616A-70D8-471A-897D-1B13F6ED5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13" r:id="rId2"/>
    <p:sldLayoutId id="2147484022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23" r:id="rId9"/>
    <p:sldLayoutId id="2147484019" r:id="rId10"/>
    <p:sldLayoutId id="21474840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5400" b="1" dirty="0" smtClean="0"/>
              <a:t>        ТЕМА УРОКА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</a:t>
            </a:r>
            <a:r>
              <a:rPr lang="ru-RU" sz="5400" b="1" dirty="0" smtClean="0">
                <a:solidFill>
                  <a:srgbClr val="FF0000"/>
                </a:solidFill>
              </a:rPr>
              <a:t>«Правила решения уравнений. Перенос слагаемых из одной части в другую. »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5400" b="1" dirty="0" smtClean="0"/>
              <a:t>              </a:t>
            </a:r>
            <a:r>
              <a:rPr lang="ru-RU" sz="2800" b="1" dirty="0" smtClean="0"/>
              <a:t>Тарасова </a:t>
            </a:r>
            <a:r>
              <a:rPr lang="ru-RU" sz="2800" b="1" dirty="0" smtClean="0"/>
              <a:t>Наталья </a:t>
            </a:r>
            <a:r>
              <a:rPr lang="ru-RU" sz="2800" b="1" dirty="0" smtClean="0"/>
              <a:t>Николаевна,</a:t>
            </a:r>
            <a:endParaRPr lang="ru-RU" sz="28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                                 </a:t>
            </a:r>
            <a:r>
              <a:rPr lang="ru-RU" sz="2400" b="1" dirty="0" smtClean="0"/>
              <a:t>МБОУ «Акбулакская </a:t>
            </a:r>
            <a:r>
              <a:rPr lang="ru-RU" sz="2400" b="1" dirty="0" smtClean="0"/>
              <a:t>СОШ </a:t>
            </a:r>
            <a:r>
              <a:rPr lang="ru-RU" sz="2400" b="1" dirty="0" smtClean="0"/>
              <a:t>№ 3»</a:t>
            </a:r>
            <a:endParaRPr lang="ru-RU" sz="54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714375"/>
            <a:ext cx="8229600" cy="9286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                                    </a:t>
            </a:r>
            <a:br>
              <a:rPr lang="ru-RU" i="1" dirty="0" smtClean="0"/>
            </a:br>
            <a:r>
              <a:rPr lang="ru-RU" i="1" dirty="0" smtClean="0"/>
              <a:t>            </a:t>
            </a:r>
            <a:r>
              <a:rPr lang="ru-RU" b="1" i="1" dirty="0" smtClean="0">
                <a:solidFill>
                  <a:srgbClr val="C00000"/>
                </a:solidFill>
              </a:rPr>
              <a:t>Девиз урока </a:t>
            </a:r>
            <a:r>
              <a:rPr lang="ru-RU" b="1" i="1" dirty="0" smtClean="0">
                <a:solidFill>
                  <a:srgbClr val="002060"/>
                </a:solidFill>
              </a:rPr>
              <a:t>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438943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4000" b="1" dirty="0" smtClean="0"/>
              <a:t>«Без  сильного желания        решить трудную задачу невозможно, но при наличии такого возможно. </a:t>
            </a:r>
            <a:endParaRPr lang="ru-RU" sz="4000" dirty="0" smtClean="0"/>
          </a:p>
          <a:p>
            <a:pPr>
              <a:buFont typeface="Wingdings 2" pitchFamily="18" charset="2"/>
              <a:buNone/>
              <a:defRPr/>
            </a:pPr>
            <a:r>
              <a:rPr lang="ru-RU" sz="4000" b="1" dirty="0" smtClean="0"/>
              <a:t>  Где есть </a:t>
            </a:r>
            <a:r>
              <a:rPr lang="ru-RU" sz="4000" b="1" dirty="0" smtClean="0">
                <a:solidFill>
                  <a:srgbClr val="C00000"/>
                </a:solidFill>
              </a:rPr>
              <a:t>желание</a:t>
            </a:r>
            <a:r>
              <a:rPr lang="ru-RU" sz="4000" b="1" dirty="0" smtClean="0"/>
              <a:t>, найдется </a:t>
            </a:r>
            <a:r>
              <a:rPr lang="ru-RU" sz="4000" b="1" dirty="0" smtClean="0">
                <a:solidFill>
                  <a:srgbClr val="C00000"/>
                </a:solidFill>
              </a:rPr>
              <a:t>путь!»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4000" i="1" dirty="0" smtClean="0"/>
              <a:t>                     (</a:t>
            </a:r>
            <a:r>
              <a:rPr lang="ru-RU" sz="4000" i="1" dirty="0" smtClean="0">
                <a:solidFill>
                  <a:srgbClr val="002060"/>
                </a:solidFill>
              </a:rPr>
              <a:t>Пойа Д</a:t>
            </a:r>
            <a:r>
              <a:rPr lang="ru-RU" sz="4000" dirty="0" smtClean="0"/>
              <a:t>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00063" y="857250"/>
            <a:ext cx="8229600" cy="938213"/>
          </a:xfrm>
        </p:spPr>
        <p:txBody>
          <a:bodyPr/>
          <a:lstStyle/>
          <a:p>
            <a:r>
              <a:rPr lang="ru-RU" b="1" i="1" smtClean="0">
                <a:solidFill>
                  <a:srgbClr val="C00000"/>
                </a:solidFill>
              </a:rPr>
              <a:t>      Устные упражнения.</a:t>
            </a:r>
            <a:r>
              <a:rPr lang="ru-RU" b="1" smtClean="0">
                <a:solidFill>
                  <a:srgbClr val="C00000"/>
                </a:solidFill>
              </a:rPr>
              <a:t/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00063" y="1785938"/>
            <a:ext cx="8229600" cy="4389437"/>
          </a:xfrm>
        </p:spPr>
        <p:txBody>
          <a:bodyPr/>
          <a:lstStyle/>
          <a:p>
            <a:r>
              <a:rPr lang="ru-RU" sz="3600" b="1" smtClean="0">
                <a:solidFill>
                  <a:srgbClr val="C00000"/>
                </a:solidFill>
              </a:rPr>
              <a:t>1. Вычислите: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7172" name="Рисунок 3" descr="http://na-uroke.in.ua/image2303-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643188"/>
            <a:ext cx="150018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4" descr="http://na-uroke.in.ua/image2304-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2643188"/>
            <a:ext cx="1571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5" descr="http://na-uroke.in.ua/image2305-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13" y="2714625"/>
            <a:ext cx="1571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2. Упростите выражение:</a:t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389437"/>
          </a:xfrm>
        </p:spPr>
        <p:txBody>
          <a:bodyPr/>
          <a:lstStyle/>
          <a:p>
            <a:r>
              <a:rPr lang="ru-RU" sz="3600" b="1" smtClean="0"/>
              <a:t>  а) 2(х - 3);    б) -2(х - 3);    в)  </a:t>
            </a:r>
          </a:p>
          <a:p>
            <a:r>
              <a:rPr lang="ru-RU" sz="4000" b="1" smtClean="0"/>
              <a:t>  г)2х + 3х;  д) -2х - 3х;  е) 2х - 3х;  </a:t>
            </a:r>
          </a:p>
          <a:p>
            <a:r>
              <a:rPr lang="ru-RU" sz="4000" b="1" smtClean="0"/>
              <a:t>     ж) -2х + 3х,  </a:t>
            </a:r>
          </a:p>
          <a:p>
            <a:pPr>
              <a:buFont typeface="Wingdings 2" pitchFamily="18" charset="2"/>
              <a:buNone/>
            </a:pPr>
            <a:endParaRPr lang="ru-RU" sz="4000" b="1" smtClean="0"/>
          </a:p>
          <a:p>
            <a:r>
              <a:rPr lang="ru-RU" sz="3600" b="1" smtClean="0">
                <a:solidFill>
                  <a:srgbClr val="C00000"/>
                </a:solidFill>
              </a:rPr>
              <a:t>Какое свойство мы использовали при выполнения этого задания? </a:t>
            </a:r>
          </a:p>
          <a:p>
            <a:endParaRPr lang="ru-RU" sz="3600" b="1" smtClean="0"/>
          </a:p>
        </p:txBody>
      </p:sp>
      <p:pic>
        <p:nvPicPr>
          <p:cNvPr id="8196" name="Рисунок 3" descr="http://na-uroke.in.ua/image2306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2000250"/>
            <a:ext cx="1928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866775"/>
          </a:xfrm>
        </p:spPr>
        <p:txBody>
          <a:bodyPr/>
          <a:lstStyle/>
          <a:p>
            <a:r>
              <a:rPr lang="ru-RU" b="1" i="1" smtClean="0">
                <a:solidFill>
                  <a:srgbClr val="C00000"/>
                </a:solidFill>
              </a:rPr>
              <a:t>Рассмотрим уравнение: </a:t>
            </a:r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28625" y="1285875"/>
            <a:ext cx="8472488" cy="5357813"/>
          </a:xfrm>
        </p:spPr>
        <p:txBody>
          <a:bodyPr/>
          <a:lstStyle/>
          <a:p>
            <a:r>
              <a:rPr lang="ru-RU" sz="2800" b="1" i="1" smtClean="0">
                <a:solidFill>
                  <a:srgbClr val="C00000"/>
                </a:solidFill>
              </a:rPr>
              <a:t>                     6х = 3х</a:t>
            </a:r>
            <a:r>
              <a:rPr lang="en-US" sz="2800" b="1" i="1" smtClean="0">
                <a:solidFill>
                  <a:srgbClr val="C00000"/>
                </a:solidFill>
              </a:rPr>
              <a:t> – </a:t>
            </a:r>
            <a:r>
              <a:rPr lang="ru-RU" sz="2800" b="1" i="1" smtClean="0">
                <a:solidFill>
                  <a:srgbClr val="C00000"/>
                </a:solidFill>
              </a:rPr>
              <a:t>9</a:t>
            </a:r>
            <a:endParaRPr lang="ru-RU" sz="2800" b="1" smtClean="0">
              <a:solidFill>
                <a:srgbClr val="C00000"/>
              </a:solidFill>
            </a:endParaRPr>
          </a:p>
          <a:p>
            <a:r>
              <a:rPr lang="ru-RU" sz="2800" b="1" smtClean="0"/>
              <a:t>Перенести слагаемое </a:t>
            </a:r>
            <a:r>
              <a:rPr lang="ru-RU" sz="2800" b="1" smtClean="0">
                <a:solidFill>
                  <a:srgbClr val="C00000"/>
                </a:solidFill>
              </a:rPr>
              <a:t>3х</a:t>
            </a:r>
            <a:r>
              <a:rPr lang="ru-RU" sz="2800" b="1" smtClean="0"/>
              <a:t> влево, поменяв его знак на </a:t>
            </a:r>
            <a:r>
              <a:rPr lang="ru-RU" sz="2800" b="1" smtClean="0">
                <a:solidFill>
                  <a:srgbClr val="C00000"/>
                </a:solidFill>
              </a:rPr>
              <a:t>противоположный</a:t>
            </a:r>
            <a:r>
              <a:rPr lang="ru-RU" sz="2800" b="1" smtClean="0"/>
              <a:t>:  </a:t>
            </a:r>
          </a:p>
          <a:p>
            <a:r>
              <a:rPr lang="ru-RU" sz="2800" b="1" smtClean="0"/>
              <a:t>                     </a:t>
            </a:r>
            <a:r>
              <a:rPr lang="ru-RU" sz="2800" b="1" smtClean="0">
                <a:solidFill>
                  <a:srgbClr val="C00000"/>
                </a:solidFill>
              </a:rPr>
              <a:t>6х – 3х = - 9.</a:t>
            </a:r>
          </a:p>
          <a:p>
            <a:r>
              <a:rPr lang="ru-RU" sz="2800" b="1" smtClean="0"/>
              <a:t>Применяя распределительный закон, получим:   </a:t>
            </a:r>
            <a:r>
              <a:rPr lang="ru-RU" sz="2800" b="1" smtClean="0">
                <a:solidFill>
                  <a:srgbClr val="C00000"/>
                </a:solidFill>
              </a:rPr>
              <a:t>( 6- 3)∙х = -9,                                                                                               3∙х = -9.   </a:t>
            </a:r>
          </a:p>
          <a:p>
            <a:r>
              <a:rPr lang="ru-RU" sz="2800" b="1" smtClean="0"/>
              <a:t>Разделить число в правой части уравнения на коэффициент при переменной:  </a:t>
            </a:r>
          </a:p>
          <a:p>
            <a:r>
              <a:rPr lang="ru-RU" sz="2800" b="1" smtClean="0">
                <a:solidFill>
                  <a:srgbClr val="C00000"/>
                </a:solidFill>
              </a:rPr>
              <a:t>                             х = -9 : 3, </a:t>
            </a:r>
          </a:p>
          <a:p>
            <a:r>
              <a:rPr lang="ru-RU" sz="2800" b="1" smtClean="0"/>
              <a:t>                                 </a:t>
            </a:r>
            <a:r>
              <a:rPr lang="ru-RU" sz="2800" b="1" smtClean="0">
                <a:solidFill>
                  <a:srgbClr val="C00000"/>
                </a:solidFill>
              </a:rPr>
              <a:t>х = -3.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57188" y="1000125"/>
            <a:ext cx="8229600" cy="1009650"/>
          </a:xfrm>
        </p:spPr>
        <p:txBody>
          <a:bodyPr/>
          <a:lstStyle/>
          <a:p>
            <a:r>
              <a:rPr lang="ru-RU" b="1" i="1" smtClean="0">
                <a:solidFill>
                  <a:srgbClr val="C00000"/>
                </a:solidFill>
              </a:rPr>
              <a:t>       Пример :   5х = 3х</a:t>
            </a:r>
            <a:r>
              <a:rPr lang="en-US" b="1" i="1" smtClean="0">
                <a:solidFill>
                  <a:srgbClr val="C00000"/>
                </a:solidFill>
              </a:rPr>
              <a:t> – </a:t>
            </a:r>
            <a:r>
              <a:rPr lang="ru-RU" b="1" i="1" smtClean="0">
                <a:solidFill>
                  <a:srgbClr val="C00000"/>
                </a:solidFill>
              </a:rPr>
              <a:t>6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389437"/>
          </a:xfrm>
        </p:spPr>
        <p:txBody>
          <a:bodyPr/>
          <a:lstStyle/>
          <a:p>
            <a:r>
              <a:rPr lang="ru-RU" sz="3200" b="1" smtClean="0"/>
              <a:t>Слагаемые, содержащие переменную, перенести в левую часть уравнения, а числа – в правую, при переносе менять знаки на противоположные</a:t>
            </a:r>
          </a:p>
          <a:p>
            <a:r>
              <a:rPr lang="ru-RU" sz="3200" b="1" smtClean="0"/>
              <a:t>Применить  распределительный закон </a:t>
            </a:r>
          </a:p>
          <a:p>
            <a:r>
              <a:rPr lang="ru-RU" sz="3200" b="1" smtClean="0"/>
              <a:t>Разделить число в правой части уравнения на коэффициент при переменной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/>
          <a:lstStyle/>
          <a:p>
            <a:r>
              <a:rPr lang="ru-RU" sz="4400" b="1" smtClean="0">
                <a:solidFill>
                  <a:srgbClr val="C00000"/>
                </a:solidFill>
              </a:rPr>
              <a:t>Чтобы решить уравнение надо: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571625"/>
            <a:ext cx="8229600" cy="4344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200" b="1" smtClean="0"/>
              <a:t>Раскрыть скобки (если они есть)</a:t>
            </a:r>
          </a:p>
          <a:p>
            <a:pPr>
              <a:lnSpc>
                <a:spcPct val="90000"/>
              </a:lnSpc>
            </a:pPr>
            <a:r>
              <a:rPr lang="ru-RU" sz="3200" b="1" smtClean="0"/>
              <a:t>Перенести слагаемые </a:t>
            </a:r>
            <a:r>
              <a:rPr lang="ru-RU" sz="3200" b="1" smtClean="0">
                <a:solidFill>
                  <a:srgbClr val="C00000"/>
                </a:solidFill>
              </a:rPr>
              <a:t>с</a:t>
            </a:r>
            <a:r>
              <a:rPr lang="ru-RU" sz="3200" b="1" smtClean="0"/>
              <a:t> </a:t>
            </a:r>
            <a:r>
              <a:rPr lang="ru-RU" sz="3600" b="1" i="1" smtClean="0">
                <a:solidFill>
                  <a:srgbClr val="7030A0"/>
                </a:solidFill>
              </a:rPr>
              <a:t>х</a:t>
            </a:r>
            <a:r>
              <a:rPr lang="ru-RU" sz="3200" b="1" i="1" smtClean="0"/>
              <a:t> </a:t>
            </a:r>
            <a:r>
              <a:rPr lang="ru-RU" sz="3200" b="1" smtClean="0"/>
              <a:t>в </a:t>
            </a:r>
            <a:r>
              <a:rPr lang="ru-RU" sz="3200" b="1" smtClean="0">
                <a:solidFill>
                  <a:srgbClr val="C00000"/>
                </a:solidFill>
              </a:rPr>
              <a:t>левую</a:t>
            </a:r>
            <a:r>
              <a:rPr lang="ru-RU" sz="3200" b="1" smtClean="0"/>
              <a:t> часть уравнения, </a:t>
            </a:r>
            <a:r>
              <a:rPr lang="ru-RU" sz="3200" b="1" smtClean="0">
                <a:solidFill>
                  <a:srgbClr val="C00000"/>
                </a:solidFill>
              </a:rPr>
              <a:t>без</a:t>
            </a:r>
            <a:r>
              <a:rPr lang="ru-RU" sz="3200" b="1" smtClean="0"/>
              <a:t> </a:t>
            </a:r>
            <a:r>
              <a:rPr lang="ru-RU" sz="3600" b="1" i="1" smtClean="0">
                <a:solidFill>
                  <a:srgbClr val="7030A0"/>
                </a:solidFill>
              </a:rPr>
              <a:t>х</a:t>
            </a:r>
            <a:r>
              <a:rPr lang="ru-RU" sz="3200" b="1" i="1" smtClean="0"/>
              <a:t> </a:t>
            </a:r>
            <a:r>
              <a:rPr lang="ru-RU" sz="3200" b="1" smtClean="0"/>
              <a:t>в </a:t>
            </a:r>
            <a:r>
              <a:rPr lang="ru-RU" sz="3200" b="1" smtClean="0">
                <a:solidFill>
                  <a:srgbClr val="C00000"/>
                </a:solidFill>
              </a:rPr>
              <a:t>правую</a:t>
            </a:r>
            <a:r>
              <a:rPr lang="ru-RU" sz="3200" b="1" smtClean="0"/>
              <a:t> часть уравнения, поменяв знаки слагаемых на противоположные</a:t>
            </a:r>
          </a:p>
          <a:p>
            <a:pPr>
              <a:lnSpc>
                <a:spcPct val="90000"/>
              </a:lnSpc>
            </a:pPr>
            <a:r>
              <a:rPr lang="ru-RU" sz="3200" b="1" smtClean="0"/>
              <a:t>Применить распределительный закон</a:t>
            </a:r>
          </a:p>
          <a:p>
            <a:pPr>
              <a:lnSpc>
                <a:spcPct val="90000"/>
              </a:lnSpc>
            </a:pPr>
            <a:r>
              <a:rPr lang="ru-RU" sz="3200" b="1" smtClean="0"/>
              <a:t>Разделить на коэффициент перед </a:t>
            </a:r>
            <a:r>
              <a:rPr lang="ru-RU" sz="3200" b="1" i="1" smtClean="0"/>
              <a:t>х </a:t>
            </a:r>
            <a:r>
              <a:rPr lang="ru-RU" sz="3200" b="1" smtClean="0"/>
              <a:t>обе</a:t>
            </a:r>
            <a:r>
              <a:rPr lang="ru-RU" sz="3200" b="1" i="1" smtClean="0"/>
              <a:t> </a:t>
            </a:r>
            <a:r>
              <a:rPr lang="ru-RU" sz="3200" b="1" smtClean="0"/>
              <a:t>части уравнения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mtClean="0">
                <a:solidFill>
                  <a:srgbClr val="C00000"/>
                </a:solidFill>
              </a:rPr>
              <a:t>Устные упражнения 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357188" y="1143000"/>
            <a:ext cx="8229600" cy="5214938"/>
          </a:xfrm>
        </p:spPr>
        <p:txBody>
          <a:bodyPr/>
          <a:lstStyle/>
          <a:p>
            <a:r>
              <a:rPr lang="ru-RU" sz="3200" b="1" i="1" smtClean="0"/>
              <a:t>1.</a:t>
            </a:r>
            <a:r>
              <a:rPr lang="ru-RU" sz="3200" b="1" smtClean="0"/>
              <a:t> Правильно ли перенесены слагаемые из одной части уравнения в другую? ( </a:t>
            </a:r>
            <a:r>
              <a:rPr lang="ru-RU" sz="3200" b="1" smtClean="0">
                <a:solidFill>
                  <a:srgbClr val="C00000"/>
                </a:solidFill>
              </a:rPr>
              <a:t>Ответ пояснить.)</a:t>
            </a:r>
          </a:p>
          <a:p>
            <a:r>
              <a:rPr lang="ru-RU" sz="3600" b="1" smtClean="0"/>
              <a:t>3x + 4 = 2x – 6;       3x + 2х = 4 – 6.</a:t>
            </a:r>
          </a:p>
          <a:p>
            <a:r>
              <a:rPr lang="ru-RU" sz="3600" b="1" smtClean="0"/>
              <a:t>5x + 6 + 2x = 7 + x;   5x - 2x – x = -7 – 6.</a:t>
            </a:r>
          </a:p>
          <a:p>
            <a:r>
              <a:rPr lang="ru-RU" sz="3600" b="1" smtClean="0"/>
              <a:t>3x + 1 - 7x = 2x;          3x - 7x + 2x = 1.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42938" y="1785938"/>
            <a:ext cx="8229600" cy="1143000"/>
          </a:xfrm>
        </p:spPr>
        <p:txBody>
          <a:bodyPr/>
          <a:lstStyle/>
          <a:p>
            <a:r>
              <a:rPr lang="ru-RU" sz="4000" b="1" smtClean="0">
                <a:solidFill>
                  <a:srgbClr val="C00000"/>
                </a:solidFill>
              </a:rPr>
              <a:t>2. Соберите </a:t>
            </a:r>
            <a:r>
              <a:rPr lang="ru-RU" sz="4000" b="1" smtClean="0">
                <a:solidFill>
                  <a:srgbClr val="7030A0"/>
                </a:solidFill>
              </a:rPr>
              <a:t>известные</a:t>
            </a:r>
            <a:r>
              <a:rPr lang="ru-RU" sz="4000" b="1" smtClean="0">
                <a:solidFill>
                  <a:srgbClr val="C00000"/>
                </a:solidFill>
              </a:rPr>
              <a:t> и </a:t>
            </a:r>
            <a:r>
              <a:rPr lang="ru-RU" sz="4000" b="1" smtClean="0">
                <a:solidFill>
                  <a:schemeClr val="tx1"/>
                </a:solidFill>
              </a:rPr>
              <a:t>неизвестные</a:t>
            </a:r>
            <a:r>
              <a:rPr lang="ru-RU" sz="4000" b="1" smtClean="0">
                <a:solidFill>
                  <a:srgbClr val="C00000"/>
                </a:solidFill>
              </a:rPr>
              <a:t> члены уравнения </a:t>
            </a:r>
            <a:r>
              <a:rPr lang="ru-RU" sz="4000" b="1" smtClean="0">
                <a:solidFill>
                  <a:srgbClr val="7030A0"/>
                </a:solidFill>
              </a:rPr>
              <a:t>слева</a:t>
            </a:r>
            <a:r>
              <a:rPr lang="ru-RU" sz="4000" b="1" smtClean="0">
                <a:solidFill>
                  <a:srgbClr val="C00000"/>
                </a:solidFill>
              </a:rPr>
              <a:t> и </a:t>
            </a:r>
            <a:r>
              <a:rPr lang="ru-RU" sz="4000" b="1" smtClean="0">
                <a:solidFill>
                  <a:schemeClr val="tx1"/>
                </a:solidFill>
              </a:rPr>
              <a:t>справа</a:t>
            </a:r>
            <a:r>
              <a:rPr lang="ru-RU" sz="4000" b="1" smtClean="0">
                <a:solidFill>
                  <a:srgbClr val="C00000"/>
                </a:solidFill>
              </a:rPr>
              <a:t> от знака равно;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28625" y="2286000"/>
            <a:ext cx="8229600" cy="3824288"/>
          </a:xfrm>
        </p:spPr>
        <p:txBody>
          <a:bodyPr/>
          <a:lstStyle/>
          <a:p>
            <a:r>
              <a:rPr lang="ru-RU" sz="4000" b="1" i="1" smtClean="0"/>
              <a:t>2х + 5 = 7х;    </a:t>
            </a:r>
          </a:p>
          <a:p>
            <a:r>
              <a:rPr lang="ru-RU" sz="4000" b="1" i="1" smtClean="0"/>
              <a:t> - 9х + 5х = 16;   </a:t>
            </a:r>
          </a:p>
          <a:p>
            <a:r>
              <a:rPr lang="ru-RU" sz="4000" b="1" i="1" smtClean="0"/>
              <a:t>3х – 6 = 9 – 2х ;   </a:t>
            </a:r>
          </a:p>
          <a:p>
            <a:r>
              <a:rPr lang="ru-RU" sz="4000" b="1" i="1" smtClean="0"/>
              <a:t> 6х – 13 = 3х + 5;  </a:t>
            </a:r>
          </a:p>
          <a:p>
            <a:r>
              <a:rPr lang="ru-RU" sz="4000" b="1" i="1" smtClean="0"/>
              <a:t>4х – 10 = 6 – 4х . </a:t>
            </a:r>
            <a:endParaRPr lang="ru-RU" sz="4000" smtClean="0"/>
          </a:p>
          <a:p>
            <a:endParaRPr 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468313" y="260350"/>
          <a:ext cx="8351838" cy="6480175"/>
        </p:xfrm>
        <a:graphic>
          <a:graphicData uri="http://schemas.openxmlformats.org/drawingml/2006/table">
            <a:tbl>
              <a:tblPr firstRow="1" firstCol="1" bandRow="1"/>
              <a:tblGrid>
                <a:gridCol w="4850826"/>
                <a:gridCol w="1167004"/>
                <a:gridCol w="1167004"/>
                <a:gridCol w="1167004"/>
              </a:tblGrid>
              <a:tr h="505955">
                <a:tc>
                  <a:txBody>
                    <a:bodyPr/>
                    <a:lstStyle/>
                    <a:p>
                      <a:pPr lvl="1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Решите уравнение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Варианты ответов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en-US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5х-2=18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-4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en-US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en-US" sz="2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7х=х+24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-3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en-US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3х+5=х+9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en-US" sz="2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3х-12=0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-4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д)14+5х=4х+3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-11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е) 2-3х=5-2х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-3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ж) 2х+5=17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ы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59632" y="1838434"/>
            <a:ext cx="684076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i="1" dirty="0">
                <a:ln w="19050">
                  <a:solidFill>
                    <a:srgbClr val="FFFF00"/>
                  </a:solidFill>
                </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</a:rPr>
              <a:t>Молодцы!!!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284538"/>
            <a:ext cx="259080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57188" y="428625"/>
            <a:ext cx="8229600" cy="1143000"/>
          </a:xfrm>
        </p:spPr>
        <p:txBody>
          <a:bodyPr/>
          <a:lstStyle/>
          <a:p>
            <a:r>
              <a:rPr lang="ru-RU" b="1" smtClean="0"/>
              <a:t>              </a:t>
            </a:r>
            <a:r>
              <a:rPr lang="ru-RU" smtClean="0">
                <a:solidFill>
                  <a:srgbClr val="C00000"/>
                </a:solidFill>
              </a:rPr>
              <a:t>Итоги урока. 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357188" y="1643063"/>
            <a:ext cx="8572500" cy="4389437"/>
          </a:xfrm>
        </p:spPr>
        <p:txBody>
          <a:bodyPr/>
          <a:lstStyle/>
          <a:p>
            <a:r>
              <a:rPr lang="ru-RU" sz="3200" b="1" smtClean="0"/>
              <a:t>-Какие свойства уравнений используются при их решений?</a:t>
            </a:r>
          </a:p>
          <a:p>
            <a:r>
              <a:rPr lang="ru-RU" sz="3200" b="1" smtClean="0"/>
              <a:t>-что значит решить уравнение?</a:t>
            </a:r>
          </a:p>
          <a:p>
            <a:r>
              <a:rPr lang="ru-RU" sz="3200" b="1" smtClean="0"/>
              <a:t>-Что еще мы используем при решении уравнений? (</a:t>
            </a:r>
            <a:r>
              <a:rPr lang="ru-RU" sz="3200" b="1" smtClean="0">
                <a:solidFill>
                  <a:srgbClr val="C00000"/>
                </a:solidFill>
              </a:rPr>
              <a:t>распределительное свойство;  правила раскрытия скобок, если перед скобками стоит «+» или «-»)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2888</TotalTime>
  <Words>489</Words>
  <Application>Microsoft PowerPoint</Application>
  <PresentationFormat>Экран (4:3)</PresentationFormat>
  <Paragraphs>101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Times New Roman</vt:lpstr>
      <vt:lpstr>Arial</vt:lpstr>
      <vt:lpstr>Calibri</vt:lpstr>
      <vt:lpstr>Constantia</vt:lpstr>
      <vt:lpstr>Wingdings 2</vt:lpstr>
      <vt:lpstr>Поток</vt:lpstr>
      <vt:lpstr>Слайд 1</vt:lpstr>
      <vt:lpstr>                                                      Девиз урока :  </vt:lpstr>
      <vt:lpstr>      Устные упражнения. </vt:lpstr>
      <vt:lpstr>2. Упростите выражение: </vt:lpstr>
      <vt:lpstr>Рассмотрим уравнение: </vt:lpstr>
      <vt:lpstr>       Пример :   5х = 3х – 6 </vt:lpstr>
      <vt:lpstr>Чтобы решить уравнение надо:</vt:lpstr>
      <vt:lpstr>Устные упражнения  </vt:lpstr>
      <vt:lpstr>2. Соберите известные и неизвестные члены уравнения слева и справа от знака равно; </vt:lpstr>
      <vt:lpstr>Слайд 10</vt:lpstr>
      <vt:lpstr>Слайд 11</vt:lpstr>
      <vt:lpstr>              Итоги урока. </vt:lpstr>
    </vt:vector>
  </TitlesOfParts>
  <Company>!!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SEMEN</dc:creator>
  <cp:lastModifiedBy>1</cp:lastModifiedBy>
  <cp:revision>81</cp:revision>
  <dcterms:created xsi:type="dcterms:W3CDTF">1998-01-11T02:59:01Z</dcterms:created>
  <dcterms:modified xsi:type="dcterms:W3CDTF">2017-06-25T09:51:13Z</dcterms:modified>
</cp:coreProperties>
</file>